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AEA8AE-E8DC-4BDA-A5C7-232B51EEBA2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C6EC7F1B-B932-4C5A-A03F-EBDC30E871F4}"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EA8AE-E8DC-4BDA-A5C7-232B51EEBA2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EA8AE-E8DC-4BDA-A5C7-232B51EEBA2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EA8AE-E8DC-4BDA-A5C7-232B51EEBA2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AEA8AE-E8DC-4BDA-A5C7-232B51EEBA2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C6EC7F1B-B932-4C5A-A03F-EBDC30E871F4}"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AEA8AE-E8DC-4BDA-A5C7-232B51EEBA2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AEA8AE-E8DC-4BDA-A5C7-232B51EEBA2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AEA8AE-E8DC-4BDA-A5C7-232B51EEBA2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EA8AE-E8DC-4BDA-A5C7-232B51EEBA2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AEA8AE-E8DC-4BDA-A5C7-232B51EEBA2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AEA8AE-E8DC-4BDA-A5C7-232B51EEBA2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6EC7F1B-B932-4C5A-A03F-EBDC30E871F4}"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AEA8AE-E8DC-4BDA-A5C7-232B51EEBA2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6EC7F1B-B932-4C5A-A03F-EBDC30E871F4}"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a:xfrm>
            <a:off x="1371600" y="4941168"/>
            <a:ext cx="6400800" cy="1512168"/>
          </a:xfrm>
        </p:spPr>
        <p:txBody>
          <a:bodyPr>
            <a:normAutofit/>
          </a:bodyPr>
          <a:lstStyle/>
          <a:p>
            <a:r>
              <a:rPr lang="ar-EG" sz="2400" b="1" dirty="0" smtClean="0">
                <a:solidFill>
                  <a:schemeClr val="tx1"/>
                </a:solidFill>
              </a:rPr>
              <a:t>المحاضرة الخامسة- سوسيولوجيا الشباب- قسم علم الاجتماع</a:t>
            </a:r>
          </a:p>
          <a:p>
            <a:pPr algn="r"/>
            <a:r>
              <a:rPr lang="ar-EG" sz="2400" b="1" dirty="0" smtClean="0">
                <a:solidFill>
                  <a:schemeClr val="tx1"/>
                </a:solidFill>
              </a:rPr>
              <a:t>                    د/ فاطمة مجدى محمد شعراوى</a:t>
            </a:r>
            <a:endParaRPr lang="ar-EG" sz="24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941168"/>
          </a:xfrm>
          <a:prstGeom prst="rect">
            <a:avLst/>
          </a:prstGeom>
        </p:spPr>
      </p:pic>
    </p:spTree>
    <p:extLst>
      <p:ext uri="{BB962C8B-B14F-4D97-AF65-F5344CB8AC3E}">
        <p14:creationId xmlns:p14="http://schemas.microsoft.com/office/powerpoint/2010/main" val="408119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t>شبكات التواصل الاجتماعى</a:t>
            </a:r>
            <a:endParaRPr lang="ar-EG" sz="3200" dirty="0"/>
          </a:p>
        </p:txBody>
      </p:sp>
      <p:sp>
        <p:nvSpPr>
          <p:cNvPr id="3" name="Content Placeholder 2"/>
          <p:cNvSpPr>
            <a:spLocks noGrp="1"/>
          </p:cNvSpPr>
          <p:nvPr>
            <p:ph idx="1"/>
          </p:nvPr>
        </p:nvSpPr>
        <p:spPr/>
        <p:txBody>
          <a:bodyPr/>
          <a:lstStyle/>
          <a:p>
            <a:r>
              <a:rPr lang="ar-EG" dirty="0" smtClean="0"/>
              <a:t>يتزايد عدد المراهقين والشباب الذين يستخدمون مواقع شبكات التواصل الاجتماعى على الانترنت عاما بعد آخر، وغالبيتهم لديةه أكثر من حساب على هذه الشبكات ، ومع زيادة أعداد المستخدمين لهذه الشبكات زادت معها شعبية بعض المواقع .</a:t>
            </a:r>
          </a:p>
          <a:p>
            <a:r>
              <a:rPr lang="ar-EG" dirty="0" smtClean="0"/>
              <a:t>يقوم المراهقون بمشاركة الآخرين من الأصدقاء وغيؤهم المحتوى الذى ينشئونه على شبكات التواصل الاجتماعى، كالصور ولقطات الفيديو .</a:t>
            </a:r>
          </a:p>
          <a:p>
            <a:r>
              <a:rPr lang="ar-EG" dirty="0" smtClean="0"/>
              <a:t>وعلى الرغم من مشاركة المحتوى عبر قنوات أو شبكات التواصل الاجتماعى، فإن كثيرا من الشباب مهتمون بمسألة الخصوصية.</a:t>
            </a:r>
            <a:endParaRPr lang="ar-EG" dirty="0"/>
          </a:p>
        </p:txBody>
      </p:sp>
    </p:spTree>
    <p:extLst>
      <p:ext uri="{BB962C8B-B14F-4D97-AF65-F5344CB8AC3E}">
        <p14:creationId xmlns:p14="http://schemas.microsoft.com/office/powerpoint/2010/main" val="390974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t>الجيل الجديد/ جيل الألفية الجديدة</a:t>
            </a:r>
            <a:endParaRPr lang="ar-EG" sz="3200" dirty="0"/>
          </a:p>
        </p:txBody>
      </p:sp>
      <p:sp>
        <p:nvSpPr>
          <p:cNvPr id="3" name="Content Placeholder 2"/>
          <p:cNvSpPr>
            <a:spLocks noGrp="1"/>
          </p:cNvSpPr>
          <p:nvPr>
            <p:ph idx="1"/>
          </p:nvPr>
        </p:nvSpPr>
        <p:spPr/>
        <p:txBody>
          <a:bodyPr/>
          <a:lstStyle/>
          <a:p>
            <a:r>
              <a:rPr lang="ar-EG" dirty="0" smtClean="0"/>
              <a:t>يتميز هذا الجيل بإدمان التكنولوجيا لكثرة استخدام التقنية الرقمية والوسائط الاجتماعية.</a:t>
            </a:r>
          </a:p>
          <a:p>
            <a:r>
              <a:rPr lang="ar-EG" dirty="0" smtClean="0"/>
              <a:t>يوصف جيل الألفية بمعدلات مرتفعة من النرجسية والأنا بسبب الفردية الناجمة عن الإفراط فى استخدام الوسائط المتعددة والنجاح فى مواقع التواصل الاجتماعى.</a:t>
            </a:r>
          </a:p>
          <a:p>
            <a:r>
              <a:rPr lang="ar-EG" dirty="0" smtClean="0"/>
              <a:t>يشعر شباب جيل الألفية بالاستحقاق الذاتى ومهوسين بالشهرة بثلاثة أضعاف،ومقتنعين جدا بعظمتهم وأهميتهم،ويعتقد الكثير منهم أنه يجب ترقيتهم كل سنتين بغض النظر عن مستوى أدائهم،والكثير من فتيات المرحلة المتوسطة.</a:t>
            </a:r>
            <a:endParaRPr lang="ar-EG" dirty="0"/>
          </a:p>
        </p:txBody>
      </p:sp>
    </p:spTree>
    <p:extLst>
      <p:ext uri="{BB962C8B-B14F-4D97-AF65-F5344CB8AC3E}">
        <p14:creationId xmlns:p14="http://schemas.microsoft.com/office/powerpoint/2010/main" val="10517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t>الجيل الجديد/ جيل الألفية الجديدة</a:t>
            </a:r>
            <a:endParaRPr lang="ar-EG" sz="3200" dirty="0"/>
          </a:p>
        </p:txBody>
      </p:sp>
      <p:sp>
        <p:nvSpPr>
          <p:cNvPr id="3" name="Content Placeholder 2"/>
          <p:cNvSpPr>
            <a:spLocks noGrp="1"/>
          </p:cNvSpPr>
          <p:nvPr>
            <p:ph idx="1"/>
          </p:nvPr>
        </p:nvSpPr>
        <p:spPr/>
        <p:txBody>
          <a:bodyPr/>
          <a:lstStyle/>
          <a:p>
            <a:r>
              <a:rPr lang="ar-EG" dirty="0" smtClean="0"/>
              <a:t>وصف الجيل الجديد من الشباب بأنه أكثر جيل متحمس للثورة الاجتماعية، حيث زادت ثورة المعلومات من قدراتهم المهارية عن طريق تمكينهم من استخدام التكنولوجيا ليتنافسو مع المنظمات  الكبيرة.</a:t>
            </a:r>
          </a:p>
          <a:p>
            <a:r>
              <a:rPr lang="ar-EG" dirty="0" smtClean="0"/>
              <a:t>يوصف جيل الألفية بتأخر النضج لوجود فترات حياتية طويلةبين مرحلة المراهقة ومرحلة الرشد .</a:t>
            </a:r>
          </a:p>
          <a:p>
            <a:r>
              <a:rPr lang="ar-EG" dirty="0" smtClean="0"/>
              <a:t>جيل الألفية يتميز أعضاؤه،بأنهم لا يحترمون السلطة، وهم لا يكرهونهم أيضا، ولهذا هم أول مراهقين غير متمردين ،؟ عالمهم مسطح لدرجة ان ليس لديهم قادة.</a:t>
            </a:r>
            <a:endParaRPr lang="ar-EG" dirty="0"/>
          </a:p>
        </p:txBody>
      </p:sp>
    </p:spTree>
    <p:extLst>
      <p:ext uri="{BB962C8B-B14F-4D97-AF65-F5344CB8AC3E}">
        <p14:creationId xmlns:p14="http://schemas.microsoft.com/office/powerpoint/2010/main" val="128309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استخلاصات</a:t>
            </a:r>
            <a:endParaRPr lang="ar-EG" dirty="0"/>
          </a:p>
        </p:txBody>
      </p:sp>
      <p:sp>
        <p:nvSpPr>
          <p:cNvPr id="3" name="Content Placeholder 2"/>
          <p:cNvSpPr>
            <a:spLocks noGrp="1"/>
          </p:cNvSpPr>
          <p:nvPr>
            <p:ph idx="1"/>
          </p:nvPr>
        </p:nvSpPr>
        <p:spPr/>
        <p:txBody>
          <a:bodyPr>
            <a:normAutofit lnSpcReduction="10000"/>
          </a:bodyPr>
          <a:lstStyle/>
          <a:p>
            <a:r>
              <a:rPr lang="ar-EG" dirty="0" smtClean="0"/>
              <a:t>من المهم أن نشير هنا، إلى أن الملامح السابقة لجيل الألفية لا يمكن التسليم بأنها الملامح الأساسيىة أو النهائية للجيل الجديد، بحكم أن ثقافة الشباب مازالت فى تغير مستمر.</a:t>
            </a:r>
          </a:p>
          <a:p>
            <a:r>
              <a:rPr lang="ar-EG" dirty="0" smtClean="0"/>
              <a:t>لفتت بعض الدراسات المصرية عن الشباب النظر إلى انتشار ثقافة الشباب بصورة لم تحدث من قبل غلى نحو جذب اهتمام الشباب ومشاركتهم بعيدا عن الانتماء الطبقى الاجتماعى.</a:t>
            </a:r>
          </a:p>
          <a:p>
            <a:r>
              <a:rPr lang="ar-EG" smtClean="0"/>
              <a:t>مما سبق ينظر إلى ثقافة الشباب باعتبارها ثقافة فرعية، تحوى مجموعة من الخصائص  والسمات السلوكية ومجموعة من القيم والمعايير والمعتقدات التى تشكل فى جملتها إطارا مرجعيا يحكم سلوك الشباب وتصرفاتهم ويساعدهم على التكيف مع المواقف الاجتماعية التى يتعرضون لها.</a:t>
            </a:r>
            <a:endParaRPr lang="ar-EG" dirty="0"/>
          </a:p>
        </p:txBody>
      </p:sp>
    </p:spTree>
    <p:extLst>
      <p:ext uri="{BB962C8B-B14F-4D97-AF65-F5344CB8AC3E}">
        <p14:creationId xmlns:p14="http://schemas.microsoft.com/office/powerpoint/2010/main" val="3897346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TotalTime>
  <Words>344</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PowerPoint Presentation</vt:lpstr>
      <vt:lpstr>شبكات التواصل الاجتماعى</vt:lpstr>
      <vt:lpstr>الجيل الجديد/ جيل الألفية الجديدة</vt:lpstr>
      <vt:lpstr>الجيل الجديد/ جيل الألفية الجديدة</vt:lpstr>
      <vt:lpstr>استخلاصات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DrFatma</dc:creator>
  <cp:lastModifiedBy>DrFatma</cp:lastModifiedBy>
  <cp:revision>4</cp:revision>
  <dcterms:created xsi:type="dcterms:W3CDTF">2020-04-01T18:50:51Z</dcterms:created>
  <dcterms:modified xsi:type="dcterms:W3CDTF">2020-04-01T19:21:22Z</dcterms:modified>
</cp:coreProperties>
</file>